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Economica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bold.fntdata"/><Relationship Id="rId22" Type="http://schemas.openxmlformats.org/officeDocument/2006/relationships/font" Target="fonts/Economica-boldItalic.fntdata"/><Relationship Id="rId21" Type="http://schemas.openxmlformats.org/officeDocument/2006/relationships/font" Target="fonts/Economica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19" Type="http://schemas.openxmlformats.org/officeDocument/2006/relationships/font" Target="fonts/Economica-regular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caec92eb2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caec92eb2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ca253bc1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ca253bc1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ca253bc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bca253bc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hyperlink" Target="https://www.webpagetest.org/" TargetMode="External"/><Relationship Id="rId7" Type="http://schemas.openxmlformats.org/officeDocument/2006/relationships/hyperlink" Target="https://www.accessibilitychecker.org/" TargetMode="External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ato"/>
                <a:ea typeface="Lato"/>
                <a:cs typeface="Lato"/>
                <a:sym typeface="Lato"/>
              </a:rPr>
              <a:t>Read a Design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Lato"/>
                <a:ea typeface="Lato"/>
                <a:cs typeface="Lato"/>
                <a:sym typeface="Lato"/>
              </a:rPr>
              <a:t>Guillaume &amp; Lionel (groupe 7)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3600">
                <a:solidFill>
                  <a:schemeClr val="dk1"/>
                </a:solidFill>
              </a:rPr>
              <a:t>Rituals</a:t>
            </a:r>
            <a:endParaRPr sz="2400"/>
          </a:p>
        </p:txBody>
      </p:sp>
      <p:sp>
        <p:nvSpPr>
          <p:cNvPr id="69" name="Google Shape;6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Nous allons vous présenter </a:t>
            </a:r>
            <a:r>
              <a:rPr b="1" i="1" lang="fr" sz="1800">
                <a:latin typeface="Lato"/>
                <a:ea typeface="Lato"/>
                <a:cs typeface="Lato"/>
                <a:sym typeface="Lato"/>
              </a:rPr>
              <a:t>Rituals…</a:t>
            </a:r>
            <a:endParaRPr b="1" i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Rituals est une chaîne de magasin et une marque spécialisée en cosmétique et décoration d’intérieur. </a:t>
            </a:r>
            <a:r>
              <a:rPr lang="fr" sz="1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En 2000 le CEO, Raymond Cloostermans, a commencé son périple avec une mission: transformer les routines quotidiennes en moments significatifs.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800">
                <a:latin typeface="Lato"/>
                <a:ea typeface="Lato"/>
                <a:cs typeface="Lato"/>
                <a:sym typeface="Lato"/>
              </a:rPr>
              <a:t>Le but? 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Éveiller</a:t>
            </a:r>
            <a:r>
              <a:rPr lang="fr" sz="1800">
                <a:latin typeface="Lato"/>
                <a:ea typeface="Lato"/>
                <a:cs typeface="Lato"/>
                <a:sym typeface="Lato"/>
              </a:rPr>
              <a:t> son potentiel à travers le bien-être et le développement personnel.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0" l="0" r="15483" t="0"/>
          <a:stretch/>
        </p:blipFill>
        <p:spPr>
          <a:xfrm>
            <a:off x="6678350" y="2804500"/>
            <a:ext cx="2465651" cy="205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rceau de bande adhésive tenant une note sur la diapositive&#10;" id="76" name="Google Shape;7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2713475" y="687400"/>
            <a:ext cx="37353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ato"/>
              <a:buAutoNum type="arabicPeriod"/>
            </a:pPr>
            <a:r>
              <a:rPr b="1" lang="fr" sz="3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Analyse du logo</a:t>
            </a:r>
            <a:endParaRPr b="1" sz="3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" name="Google Shape;78;p15"/>
          <p:cNvSpPr txBox="1"/>
          <p:nvPr>
            <p:ph idx="4294967295" type="body"/>
          </p:nvPr>
        </p:nvSpPr>
        <p:spPr>
          <a:xfrm>
            <a:off x="2855550" y="1377475"/>
            <a:ext cx="35931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ato"/>
              <a:buAutoNum type="alphaUcParenR"/>
            </a:pPr>
            <a:r>
              <a:rPr lang="fr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Description Pure 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fr" sz="1400">
                <a:latin typeface="Lato"/>
                <a:ea typeface="Lato"/>
                <a:cs typeface="Lato"/>
                <a:sym typeface="Lato"/>
              </a:rPr>
              <a:t>Cadre</a:t>
            </a:r>
            <a:br>
              <a:rPr lang="fr" sz="1400">
                <a:latin typeface="Lato"/>
                <a:ea typeface="Lato"/>
                <a:cs typeface="Lato"/>
                <a:sym typeface="Lato"/>
              </a:rPr>
            </a:br>
            <a:r>
              <a:rPr lang="fr" sz="1200">
                <a:latin typeface="Lato"/>
                <a:ea typeface="Lato"/>
                <a:cs typeface="Lato"/>
                <a:sym typeface="Lato"/>
              </a:rPr>
              <a:t>Logo Carré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fr" sz="1400">
                <a:latin typeface="Lato"/>
                <a:ea typeface="Lato"/>
                <a:cs typeface="Lato"/>
                <a:sym typeface="Lato"/>
              </a:rPr>
              <a:t>Couleurs</a:t>
            </a:r>
            <a:br>
              <a:rPr lang="fr" sz="1400">
                <a:latin typeface="Lato"/>
                <a:ea typeface="Lato"/>
                <a:cs typeface="Lato"/>
                <a:sym typeface="Lato"/>
              </a:rPr>
            </a:br>
            <a:r>
              <a:rPr lang="fr" sz="1400">
                <a:latin typeface="Lato"/>
                <a:ea typeface="Lato"/>
                <a:cs typeface="Lato"/>
                <a:sym typeface="Lato"/>
              </a:rPr>
              <a:t>Brun: Nature/bonheur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fr" sz="1400">
                <a:latin typeface="Lato"/>
                <a:ea typeface="Lato"/>
                <a:cs typeface="Lato"/>
                <a:sym typeface="Lato"/>
              </a:rPr>
              <a:t>Noir: Moderne/</a:t>
            </a:r>
            <a:r>
              <a:rPr lang="fr" sz="1400">
                <a:latin typeface="Lato"/>
                <a:ea typeface="Lato"/>
                <a:cs typeface="Lato"/>
                <a:sym typeface="Lato"/>
              </a:rPr>
              <a:t>É</a:t>
            </a:r>
            <a:r>
              <a:rPr lang="fr" sz="1400">
                <a:latin typeface="Lato"/>
                <a:ea typeface="Lato"/>
                <a:cs typeface="Lato"/>
                <a:sym typeface="Lato"/>
              </a:rPr>
              <a:t>legant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fr" sz="1400">
                <a:latin typeface="Lato"/>
                <a:ea typeface="Lato"/>
                <a:cs typeface="Lato"/>
                <a:sym typeface="Lato"/>
              </a:rPr>
              <a:t>Blanc: Pureté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fr" sz="1400">
                <a:latin typeface="Lato"/>
                <a:ea typeface="Lato"/>
                <a:cs typeface="Lato"/>
                <a:sym typeface="Lato"/>
              </a:rPr>
              <a:t>Design </a:t>
            </a:r>
            <a:r>
              <a:rPr b="1" lang="fr" sz="1200">
                <a:latin typeface="Lato"/>
                <a:ea typeface="Lato"/>
                <a:cs typeface="Lato"/>
                <a:sym typeface="Lato"/>
              </a:rPr>
              <a:t>É</a:t>
            </a:r>
            <a:r>
              <a:rPr b="1" lang="fr" sz="1400">
                <a:latin typeface="Lato"/>
                <a:ea typeface="Lato"/>
                <a:cs typeface="Lato"/>
                <a:sym typeface="Lato"/>
              </a:rPr>
              <a:t>puré</a:t>
            </a:r>
            <a:br>
              <a:rPr lang="fr" sz="1400">
                <a:latin typeface="Lato"/>
                <a:ea typeface="Lato"/>
                <a:cs typeface="Lato"/>
                <a:sym typeface="Lato"/>
              </a:rPr>
            </a:br>
            <a:r>
              <a:rPr lang="fr" sz="1200">
                <a:latin typeface="Lato"/>
                <a:ea typeface="Lato"/>
                <a:cs typeface="Lato"/>
                <a:sym typeface="Lato"/>
              </a:rPr>
              <a:t>Émette un message simple et fédérateur sur ce qui va se passer ensuite.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5">
            <a:alphaModFix/>
          </a:blip>
          <a:srcRect b="0" l="0" r="15483" t="2808"/>
          <a:stretch/>
        </p:blipFill>
        <p:spPr>
          <a:xfrm>
            <a:off x="6678350" y="2862150"/>
            <a:ext cx="2465651" cy="199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rceau de bande adhésive tenant une note sur la diapositive&#10;" id="85" name="Google Shape;85;p1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2713475" y="687400"/>
            <a:ext cx="37353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6"/>
          <p:cNvSpPr txBox="1"/>
          <p:nvPr>
            <p:ph idx="4294967295" type="body"/>
          </p:nvPr>
        </p:nvSpPr>
        <p:spPr>
          <a:xfrm>
            <a:off x="2855550" y="1377475"/>
            <a:ext cx="35931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fr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B)      </a:t>
            </a:r>
            <a:r>
              <a:rPr lang="fr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Description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➔"/>
            </a:pPr>
            <a:r>
              <a:rPr b="1" lang="fr" sz="1400">
                <a:latin typeface="Lato"/>
                <a:ea typeface="Lato"/>
                <a:cs typeface="Lato"/>
                <a:sym typeface="Lato"/>
              </a:rPr>
              <a:t>Nature, Branches entremêlées, la Vie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➔"/>
            </a:pPr>
            <a:r>
              <a:rPr b="1" lang="fr" sz="1400">
                <a:latin typeface="Lato"/>
                <a:ea typeface="Lato"/>
                <a:cs typeface="Lato"/>
                <a:sym typeface="Lato"/>
              </a:rPr>
              <a:t>Noeud Celtique (Bouclier)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fr" sz="1400">
                <a:latin typeface="Lato"/>
                <a:ea typeface="Lato"/>
                <a:cs typeface="Lato"/>
                <a:sym typeface="Lato"/>
              </a:rPr>
              <a:t>Design </a:t>
            </a:r>
            <a:r>
              <a:rPr b="1" lang="fr" sz="1200">
                <a:latin typeface="Lato"/>
                <a:ea typeface="Lato"/>
                <a:cs typeface="Lato"/>
                <a:sym typeface="Lato"/>
              </a:rPr>
              <a:t>É</a:t>
            </a:r>
            <a:r>
              <a:rPr b="1" lang="fr" sz="1400">
                <a:latin typeface="Lato"/>
                <a:ea typeface="Lato"/>
                <a:cs typeface="Lato"/>
                <a:sym typeface="Lato"/>
              </a:rPr>
              <a:t>puré</a:t>
            </a:r>
            <a:br>
              <a:rPr lang="fr" sz="1400">
                <a:latin typeface="Lato"/>
                <a:ea typeface="Lato"/>
                <a:cs typeface="Lato"/>
                <a:sym typeface="Lato"/>
              </a:rPr>
            </a:b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5">
            <a:alphaModFix/>
          </a:blip>
          <a:srcRect b="0" l="0" r="15483" t="2808"/>
          <a:stretch/>
        </p:blipFill>
        <p:spPr>
          <a:xfrm>
            <a:off x="6678350" y="2862150"/>
            <a:ext cx="2465651" cy="199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Ressenti par rapport au logo</a:t>
            </a:r>
            <a:endParaRPr b="1" sz="1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latin typeface="Lato"/>
                <a:ea typeface="Lato"/>
                <a:cs typeface="Lato"/>
                <a:sym typeface="Lato"/>
              </a:rPr>
              <a:t>- apaisant sobre rigide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latin typeface="Lato"/>
                <a:ea typeface="Lato"/>
                <a:cs typeface="Lato"/>
                <a:sym typeface="Lato"/>
              </a:rPr>
              <a:t>- ... une attente de suite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latin typeface="Lato"/>
                <a:ea typeface="Lato"/>
                <a:cs typeface="Lato"/>
                <a:sym typeface="Lato"/>
              </a:rPr>
              <a:t>- couleurs sobres qui passe sur </a:t>
            </a:r>
            <a:r>
              <a:rPr lang="fr" sz="1600">
                <a:latin typeface="Lato"/>
                <a:ea typeface="Lato"/>
                <a:cs typeface="Lato"/>
                <a:sym typeface="Lato"/>
              </a:rPr>
              <a:t>tous</a:t>
            </a:r>
            <a:r>
              <a:rPr lang="fr" sz="1600">
                <a:latin typeface="Lato"/>
                <a:ea typeface="Lato"/>
                <a:cs typeface="Lato"/>
                <a:sym typeface="Lato"/>
              </a:rPr>
              <a:t> les produits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latin typeface="Lato"/>
                <a:ea typeface="Lato"/>
                <a:cs typeface="Lato"/>
                <a:sym typeface="Lato"/>
              </a:rPr>
              <a:t>- logo clair/fioritures en retrait de l'image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875" y="2288650"/>
            <a:ext cx="3259126" cy="264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283100" y="4835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avons-nous analysé le  </a:t>
            </a:r>
            <a:r>
              <a:rPr lang="fr">
                <a:solidFill>
                  <a:schemeClr val="accent5"/>
                </a:solidFill>
              </a:rPr>
              <a:t>sit web de Rituals…</a:t>
            </a:r>
            <a:r>
              <a:rPr lang="fr">
                <a:solidFill>
                  <a:schemeClr val="accent5"/>
                </a:solidFill>
              </a:rPr>
              <a:t>?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Lato"/>
              <a:buChar char="-"/>
            </a:pPr>
            <a:r>
              <a:rPr lang="fr" sz="2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Page d’accueil</a:t>
            </a:r>
            <a:endParaRPr sz="26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Lato"/>
              <a:buChar char="-"/>
            </a:pPr>
            <a:r>
              <a:rPr lang="fr" sz="2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Home collection</a:t>
            </a:r>
            <a:endParaRPr sz="26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7725" y="2338300"/>
            <a:ext cx="5145252" cy="20953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14400000" dist="11430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515025" y="425375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600"/>
              <a:t>Page d’accueil</a:t>
            </a:r>
            <a:endParaRPr b="1" sz="1600" u="sng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- Photos épurées et </a:t>
            </a:r>
            <a:r>
              <a:rPr lang="fr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professionnelles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- Bandeaux de défilements +menus déroulants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- infos concises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- Recherches simples et efficaces 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- Feedback accessible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- engagement humain et écologique mis en avant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145" y="947850"/>
            <a:ext cx="4434852" cy="2724149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10500000" dist="1905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260849" y="471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La Page Home</a:t>
            </a:r>
            <a:endParaRPr sz="3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400"/>
              <a:t>Navigation par bandeaux en 3 étapes</a:t>
            </a:r>
            <a:endParaRPr sz="24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Lato"/>
              <a:buAutoNum type="arabicParenR"/>
            </a:pPr>
            <a:r>
              <a:rPr lang="fr" sz="1500">
                <a:latin typeface="Lato"/>
                <a:ea typeface="Lato"/>
                <a:cs typeface="Lato"/>
                <a:sym typeface="Lato"/>
              </a:rPr>
              <a:t>Bandeau foncé - gauche/milieu (logo)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" sz="1500">
                <a:latin typeface="Lato"/>
                <a:ea typeface="Lato"/>
                <a:cs typeface="Lato"/>
                <a:sym typeface="Lato"/>
              </a:rPr>
              <a:t>droite pages magazines/aide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Lato"/>
              <a:buAutoNum type="arabicParenR"/>
            </a:pPr>
            <a:r>
              <a:rPr lang="fr" sz="1500">
                <a:latin typeface="Lato"/>
                <a:ea typeface="Lato"/>
                <a:cs typeface="Lato"/>
                <a:sym typeface="Lato"/>
              </a:rPr>
              <a:t>Hero Image sobre et colorée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rabicParenR"/>
            </a:pPr>
            <a:r>
              <a:rPr lang="fr" sz="1500">
                <a:latin typeface="Lato"/>
                <a:ea typeface="Lato"/>
                <a:cs typeface="Lato"/>
                <a:sym typeface="Lato"/>
              </a:rPr>
              <a:t>Filtres et produits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rabicParenR"/>
            </a:pPr>
            <a:r>
              <a:rPr lang="fr" sz="1500">
                <a:latin typeface="Lato"/>
                <a:ea typeface="Lato"/>
                <a:cs typeface="Lato"/>
                <a:sym typeface="Lato"/>
              </a:rPr>
              <a:t>Bas de page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2" name="Google Shape;112;p20"/>
          <p:cNvSpPr txBox="1"/>
          <p:nvPr/>
        </p:nvSpPr>
        <p:spPr>
          <a:xfrm>
            <a:off x="5271975" y="1160878"/>
            <a:ext cx="2796857" cy="27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975" y="508225"/>
            <a:ext cx="4773030" cy="33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213425" y="368425"/>
            <a:ext cx="37773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  <a:highlight>
                  <a:schemeClr val="lt1"/>
                </a:highlight>
              </a:rPr>
              <a:t>Au niveau Design, de manière générale, le site vaut un B même s’il y a des choses à améliorer au niveau performance.</a:t>
            </a:r>
            <a:endParaRPr sz="2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1"/>
                </a:solidFill>
                <a:highlight>
                  <a:schemeClr val="lt1"/>
                </a:highlight>
              </a:rPr>
              <a:t>Au niveau Audit, le site n’est pas bon et a un rating de 49% </a:t>
            </a:r>
            <a:endParaRPr sz="2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-566" l="0" r="62535" t="-566"/>
          <a:stretch/>
        </p:blipFill>
        <p:spPr>
          <a:xfrm>
            <a:off x="4488725" y="0"/>
            <a:ext cx="4655274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21"/>
          <p:cNvGrpSpPr/>
          <p:nvPr/>
        </p:nvGrpSpPr>
        <p:grpSpPr>
          <a:xfrm>
            <a:off x="6931938" y="2108335"/>
            <a:ext cx="2212050" cy="2537076"/>
            <a:chOff x="6803275" y="395363"/>
            <a:chExt cx="2212050" cy="2537076"/>
          </a:xfrm>
        </p:grpSpPr>
        <p:pic>
          <p:nvPicPr>
            <p:cNvPr id="121" name="Google Shape;12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orceau de bande adhésive tenant une note sur la diapositive" id="122" name="Google Shape;122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fr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Astuce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fr" sz="1100" u="sng">
                  <a:solidFill>
                    <a:schemeClr val="hlink"/>
                  </a:solidFill>
                  <a:hlinkClick r:id="rId6"/>
                </a:rPr>
                <a:t>https://www.webpagetest.org/</a:t>
              </a:r>
              <a:endParaRPr b="1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fr" sz="1100" u="sng">
                  <a:solidFill>
                    <a:schemeClr val="hlink"/>
                  </a:solidFill>
                  <a:hlinkClick r:id="rId7"/>
                </a:rPr>
                <a:t>https://www.accessibilitychecker.org/</a:t>
              </a:r>
              <a:endParaRPr b="1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24" name="Google Shape;12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050" y="3068775"/>
            <a:ext cx="2771100" cy="200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9568" y="1952069"/>
            <a:ext cx="3777299" cy="998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